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144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58A"/>
    <a:srgbClr val="EAFC0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78" autoAdjust="0"/>
    <p:restoredTop sz="94694" autoAdjust="0"/>
  </p:normalViewPr>
  <p:slideViewPr>
    <p:cSldViewPr>
      <p:cViewPr>
        <p:scale>
          <a:sx n="75" d="100"/>
          <a:sy n="75" d="100"/>
        </p:scale>
        <p:origin x="-3384" y="-2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58" y="-96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96124-CD81-49EC-B0FA-A3604D845512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4F8AE-462B-4806-981D-0980741A75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0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4F8AE-462B-4806-981D-0980741A75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4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CEA97B-2D1D-48DD-AB3D-08378C4D2D65}" type="datetimeFigureOut">
              <a:rPr kumimoji="1" lang="ja-JP" altLang="en-US" smtClean="0"/>
              <a:t>2015/8/28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7E8F0C-09B8-4400-8225-2249408B0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6673" y="1032"/>
            <a:ext cx="5829300" cy="1920301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kumimoji="1" lang="ja-JP" altLang="en-US" sz="32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kumimoji="1" lang="ja-JP" altLang="en-US" sz="3200" dirty="0" smtClean="0">
                <a:solidFill>
                  <a:srgbClr val="0070C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杏林大学</a:t>
            </a:r>
            <a:r>
              <a:rPr kumimoji="1" lang="en-US" altLang="ja-JP" sz="22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sz="22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22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r>
              <a:rPr kumimoji="1" lang="ja-JP" altLang="en-US" sz="2000" dirty="0" smtClean="0">
                <a:solidFill>
                  <a:srgbClr val="0070C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がんと共にすこやかに生きる講演会シリーズ</a:t>
            </a:r>
            <a:r>
              <a:rPr kumimoji="1" lang="en-US" altLang="ja-JP" sz="2000" dirty="0" smtClean="0">
                <a:solidFill>
                  <a:srgbClr val="0070C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/>
            </a:r>
            <a:br>
              <a:rPr kumimoji="1" lang="en-US" altLang="ja-JP" sz="2000" dirty="0" smtClean="0">
                <a:solidFill>
                  <a:srgbClr val="0070C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</a:rPr>
            </a:br>
            <a:r>
              <a:rPr kumimoji="1" lang="ja-JP" altLang="en-US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kumimoji="1" lang="ja-JP" altLang="en-US" b="1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安心して暮らすために</a:t>
            </a:r>
            <a:r>
              <a:rPr kumimoji="1" lang="en-US" altLang="ja-JP" b="1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b="1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dirty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1" lang="ja-JP" altLang="en-US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27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～在宅医療</a:t>
            </a:r>
            <a:r>
              <a:rPr lang="ja-JP" altLang="en-US" sz="2700" dirty="0" smtClean="0">
                <a:solidFill>
                  <a:srgbClr val="0070C0"/>
                </a:solidFill>
                <a:effectLst/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について知ろう～</a:t>
            </a:r>
            <a:endParaRPr kumimoji="1" lang="ja-JP" altLang="en-US" sz="2700" dirty="0">
              <a:solidFill>
                <a:srgbClr val="0070C0"/>
              </a:solidFill>
              <a:effectLst/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9248" y="5868144"/>
            <a:ext cx="676875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講演会終了後には、</a:t>
            </a:r>
            <a:r>
              <a:rPr lang="ja-JP" altLang="en-US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患者さんだけ</a:t>
            </a:r>
            <a:r>
              <a:rPr lang="ja-JP" altLang="en-US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の語らいの</a:t>
            </a:r>
            <a:r>
              <a:rPr lang="ja-JP" altLang="en-US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場を設けます</a:t>
            </a:r>
            <a:r>
              <a:rPr lang="ja-JP" altLang="en-US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u="sng" dirty="0" smtClean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0" algn="ctr"/>
            <a:r>
              <a:rPr lang="ja-JP" altLang="en-US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こちらも、参加費</a:t>
            </a:r>
            <a:r>
              <a:rPr lang="ja-JP" altLang="en-US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・予約不要ですのでご参加ください。</a:t>
            </a:r>
            <a:endParaRPr lang="en-US" altLang="ja-JP" u="sng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Century" panose="02040604050505020304" pitchFamily="18" charset="0"/>
                <a:ea typeface="HGｺﾞｼｯｸM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entury" panose="02040604050505020304" pitchFamily="18" charset="0"/>
                <a:ea typeface="HGｺﾞｼｯｸM"/>
              </a:rPr>
              <a:t>　　</a:t>
            </a:r>
            <a:r>
              <a:rPr lang="ja-JP" altLang="en-US" dirty="0" smtClean="0">
                <a:solidFill>
                  <a:prstClr val="black"/>
                </a:solidFill>
                <a:latin typeface="Century" panose="02040604050505020304" pitchFamily="18" charset="0"/>
                <a:ea typeface="HGｺﾞｼｯｸM"/>
              </a:rPr>
              <a:t>　　　</a:t>
            </a:r>
            <a:r>
              <a:rPr lang="ja-JP" altLang="en-US" smtClean="0">
                <a:solidFill>
                  <a:prstClr val="black"/>
                </a:solidFill>
                <a:latin typeface="Century" panose="02040604050505020304" pitchFamily="18" charset="0"/>
                <a:ea typeface="HGｺﾞｼｯｸM"/>
              </a:rPr>
              <a:t>　　</a:t>
            </a:r>
            <a:r>
              <a:rPr lang="ja-JP" altLang="en-US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開催</a:t>
            </a:r>
            <a:r>
              <a:rPr lang="ja-JP" altLang="en-US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  <a:r>
              <a:rPr lang="ja-JP" altLang="en-US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：１４：４５～１５：４５</a:t>
            </a:r>
            <a:r>
              <a:rPr lang="ja-JP" altLang="en-US" sz="1600" dirty="0" smtClean="0">
                <a:solidFill>
                  <a:prstClr val="black"/>
                </a:solidFill>
                <a:latin typeface="Century" panose="02040604050505020304" pitchFamily="18" charset="0"/>
                <a:ea typeface="HGｺﾞｼｯｸM"/>
              </a:rPr>
              <a:t>　</a:t>
            </a:r>
            <a:endParaRPr lang="en-US" altLang="ja-JP" sz="1600" dirty="0">
              <a:solidFill>
                <a:prstClr val="black"/>
              </a:solidFill>
              <a:latin typeface="Trebuchet MS"/>
              <a:ea typeface="HGｺﾞｼｯｸM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Trebuchet MS"/>
                <a:ea typeface="HGｺﾞｼｯｸM"/>
              </a:rPr>
              <a:t>　　　　　　　　　　　　　　　　　　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801086" y="2123728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講師：家崎　芳恵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先生　　　　　　　　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（野村訪問看護ステーションセンター　所長）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49624" y="3013165"/>
            <a:ext cx="59293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日時</a:t>
            </a:r>
            <a:r>
              <a:rPr lang="ja-JP" altLang="en-US" sz="2000" b="1" dirty="0" smtClean="0"/>
              <a:t>：９月２６日</a:t>
            </a:r>
            <a:r>
              <a:rPr lang="ja-JP" altLang="en-US" sz="2000" b="1" dirty="0"/>
              <a:t>（土）１３：３０～１４：３０</a:t>
            </a:r>
            <a:endParaRPr lang="en-US" altLang="ja-JP" sz="2000" b="1" dirty="0"/>
          </a:p>
          <a:p>
            <a:pPr algn="ctr"/>
            <a:r>
              <a:rPr lang="ja-JP" altLang="en-US" sz="2000" b="1" dirty="0" smtClean="0"/>
              <a:t>場所</a:t>
            </a:r>
            <a:r>
              <a:rPr lang="ja-JP" altLang="en-US" sz="2000" b="1" dirty="0"/>
              <a:t>：杏林大学病院２病棟４階大学院講堂</a:t>
            </a:r>
            <a:endParaRPr lang="en-US" altLang="ja-JP" sz="2000" b="1" dirty="0"/>
          </a:p>
          <a:p>
            <a:pPr algn="ctr"/>
            <a:r>
              <a:rPr lang="en-US" altLang="ja-JP" sz="2000" b="1" u="sng" dirty="0" smtClean="0">
                <a:solidFill>
                  <a:srgbClr val="FF0000"/>
                </a:solidFill>
              </a:rPr>
              <a:t>※</a:t>
            </a:r>
            <a:r>
              <a:rPr lang="ja-JP" altLang="en-US" sz="2000" b="1" u="sng" dirty="0">
                <a:solidFill>
                  <a:srgbClr val="FF0000"/>
                </a:solidFill>
              </a:rPr>
              <a:t>参加費・予約など一切不要です！</a:t>
            </a:r>
            <a:r>
              <a:rPr lang="ja-JP" alt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円形吹き出し 11"/>
          <p:cNvSpPr/>
          <p:nvPr/>
        </p:nvSpPr>
        <p:spPr>
          <a:xfrm>
            <a:off x="0" y="1186850"/>
            <a:ext cx="1457765" cy="1268658"/>
          </a:xfrm>
          <a:custGeom>
            <a:avLst/>
            <a:gdLst>
              <a:gd name="connsiteX0" fmla="*/ 461427 w 1582016"/>
              <a:gd name="connsiteY0" fmla="*/ 1377153 h 1224136"/>
              <a:gd name="connsiteX1" fmla="*/ 402282 w 1582016"/>
              <a:gd name="connsiteY1" fmla="*/ 1145128 h 1224136"/>
              <a:gd name="connsiteX2" fmla="*/ 152196 w 1582016"/>
              <a:gd name="connsiteY2" fmla="*/ 251106 h 1224136"/>
              <a:gd name="connsiteX3" fmla="*/ 1036076 w 1582016"/>
              <a:gd name="connsiteY3" fmla="*/ 30116 h 1224136"/>
              <a:gd name="connsiteX4" fmla="*/ 1531512 w 1582016"/>
              <a:gd name="connsiteY4" fmla="*/ 827268 h 1224136"/>
              <a:gd name="connsiteX5" fmla="*/ 688655 w 1582016"/>
              <a:gd name="connsiteY5" fmla="*/ 1218990 h 1224136"/>
              <a:gd name="connsiteX6" fmla="*/ 461427 w 1582016"/>
              <a:gd name="connsiteY6" fmla="*/ 1377153 h 1224136"/>
              <a:gd name="connsiteX0" fmla="*/ 804458 w 1582401"/>
              <a:gd name="connsiteY0" fmla="*/ 1478794 h 1478794"/>
              <a:gd name="connsiteX1" fmla="*/ 402413 w 1582401"/>
              <a:gd name="connsiteY1" fmla="*/ 1145169 h 1478794"/>
              <a:gd name="connsiteX2" fmla="*/ 152327 w 1582401"/>
              <a:gd name="connsiteY2" fmla="*/ 251147 h 1478794"/>
              <a:gd name="connsiteX3" fmla="*/ 1036207 w 1582401"/>
              <a:gd name="connsiteY3" fmla="*/ 30157 h 1478794"/>
              <a:gd name="connsiteX4" fmla="*/ 1531643 w 1582401"/>
              <a:gd name="connsiteY4" fmla="*/ 827309 h 1478794"/>
              <a:gd name="connsiteX5" fmla="*/ 688786 w 1582401"/>
              <a:gd name="connsiteY5" fmla="*/ 1219031 h 1478794"/>
              <a:gd name="connsiteX6" fmla="*/ 804458 w 1582401"/>
              <a:gd name="connsiteY6" fmla="*/ 1478794 h 1478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82401" h="1478794">
                <a:moveTo>
                  <a:pt x="804458" y="1478794"/>
                </a:moveTo>
                <a:cubicBezTo>
                  <a:pt x="784743" y="1401452"/>
                  <a:pt x="422128" y="1222511"/>
                  <a:pt x="402413" y="1145169"/>
                </a:cubicBezTo>
                <a:cubicBezTo>
                  <a:pt x="-9931" y="965131"/>
                  <a:pt x="-126892" y="547012"/>
                  <a:pt x="152327" y="251147"/>
                </a:cubicBezTo>
                <a:cubicBezTo>
                  <a:pt x="354152" y="37290"/>
                  <a:pt x="710820" y="-51885"/>
                  <a:pt x="1036207" y="30157"/>
                </a:cubicBezTo>
                <a:cubicBezTo>
                  <a:pt x="1464637" y="138180"/>
                  <a:pt x="1690072" y="500903"/>
                  <a:pt x="1531643" y="827309"/>
                </a:cubicBezTo>
                <a:cubicBezTo>
                  <a:pt x="1402420" y="1093543"/>
                  <a:pt x="1053230" y="1255830"/>
                  <a:pt x="688786" y="1219031"/>
                </a:cubicBezTo>
                <a:lnTo>
                  <a:pt x="804458" y="1478794"/>
                </a:lnTo>
                <a:close/>
              </a:path>
            </a:pathLst>
          </a:custGeom>
          <a:solidFill>
            <a:srgbClr val="0070C0">
              <a:alpha val="9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</a:t>
            </a:r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気軽に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ご参加</a:t>
            </a:r>
            <a:endParaRPr kumimoji="1" lang="en-US" altLang="ja-JP" sz="16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下さい！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936" y="1349834"/>
            <a:ext cx="1143000" cy="1143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04249"/>
            <a:ext cx="6857999" cy="2339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テキスト ボックス 9"/>
          <p:cNvSpPr txBox="1"/>
          <p:nvPr/>
        </p:nvSpPr>
        <p:spPr>
          <a:xfrm>
            <a:off x="332656" y="3720108"/>
            <a:ext cx="65253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◇講義内容</a:t>
            </a:r>
            <a:endParaRPr kumimoji="1" lang="en-US" altLang="ja-JP" dirty="0" smtClean="0"/>
          </a:p>
          <a:p>
            <a:r>
              <a:rPr lang="ja-JP" altLang="en-US" sz="1600" dirty="0" smtClean="0">
                <a:latin typeface="+mn-ea"/>
              </a:rPr>
              <a:t>　　　病気</a:t>
            </a:r>
            <a:r>
              <a:rPr lang="en-US" altLang="ja-JP" sz="1600" dirty="0" smtClean="0">
                <a:latin typeface="+mn-ea"/>
              </a:rPr>
              <a:t>(</a:t>
            </a:r>
            <a:r>
              <a:rPr lang="ja-JP" altLang="ja-JP" sz="1600" dirty="0" smtClean="0">
                <a:latin typeface="+mn-ea"/>
              </a:rPr>
              <a:t>がん</a:t>
            </a:r>
            <a:r>
              <a:rPr lang="en-US" altLang="ja-JP" sz="1600" dirty="0" smtClean="0">
                <a:latin typeface="+mn-ea"/>
              </a:rPr>
              <a:t>)</a:t>
            </a:r>
            <a:r>
              <a:rPr lang="ja-JP" altLang="ja-JP" sz="1600" dirty="0" smtClean="0">
                <a:latin typeface="+mn-ea"/>
              </a:rPr>
              <a:t>になったらどんな生活になるの？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　　</a:t>
            </a:r>
            <a:r>
              <a:rPr lang="ja-JP" altLang="ja-JP" sz="1600" dirty="0" smtClean="0">
                <a:latin typeface="+mn-ea"/>
              </a:rPr>
              <a:t>在宅医療ってどんなこと？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</a:t>
            </a:r>
            <a:r>
              <a:rPr lang="ja-JP" altLang="ja-JP" sz="1600" dirty="0" smtClean="0">
                <a:latin typeface="+mn-ea"/>
              </a:rPr>
              <a:t>病院</a:t>
            </a:r>
            <a:r>
              <a:rPr lang="ja-JP" altLang="ja-JP" sz="1600" dirty="0">
                <a:latin typeface="+mn-ea"/>
              </a:rPr>
              <a:t>と在宅の人ってどんな連携をしてくれるの</a:t>
            </a:r>
            <a:r>
              <a:rPr lang="ja-JP" altLang="ja-JP" sz="1600" dirty="0" smtClean="0">
                <a:latin typeface="+mn-ea"/>
              </a:rPr>
              <a:t>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</a:t>
            </a:r>
            <a:r>
              <a:rPr lang="ja-JP" altLang="ja-JP" sz="1600" dirty="0" smtClean="0">
                <a:latin typeface="+mn-ea"/>
              </a:rPr>
              <a:t>病気</a:t>
            </a:r>
            <a:r>
              <a:rPr lang="ja-JP" altLang="ja-JP" sz="1600" dirty="0">
                <a:latin typeface="+mn-ea"/>
              </a:rPr>
              <a:t>になっても</a:t>
            </a:r>
            <a:r>
              <a:rPr lang="ja-JP" altLang="ja-JP" sz="1600" dirty="0" smtClean="0">
                <a:latin typeface="+mn-ea"/>
              </a:rPr>
              <a:t>自分</a:t>
            </a:r>
            <a:r>
              <a:rPr lang="ja-JP" altLang="ja-JP" sz="1600" dirty="0">
                <a:latin typeface="+mn-ea"/>
              </a:rPr>
              <a:t>らしく暮らしていくため</a:t>
            </a:r>
            <a:r>
              <a:rPr lang="ja-JP" altLang="ja-JP" sz="1600" dirty="0" smtClean="0">
                <a:latin typeface="+mn-ea"/>
              </a:rPr>
              <a:t>に</a:t>
            </a:r>
            <a:r>
              <a:rPr lang="ja-JP" altLang="en-US" sz="1600" dirty="0" smtClean="0">
                <a:latin typeface="+mn-ea"/>
              </a:rPr>
              <a:t>、</a:t>
            </a:r>
            <a:r>
              <a:rPr lang="ja-JP" altLang="ja-JP" sz="1600" dirty="0" smtClean="0">
                <a:latin typeface="+mn-ea"/>
              </a:rPr>
              <a:t>どんな</a:t>
            </a:r>
            <a:r>
              <a:rPr lang="ja-JP" altLang="ja-JP" sz="1600" dirty="0">
                <a:latin typeface="+mn-ea"/>
              </a:rPr>
              <a:t>こと</a:t>
            </a:r>
            <a:r>
              <a:rPr lang="ja-JP" altLang="ja-JP" sz="1600" dirty="0" smtClean="0">
                <a:latin typeface="+mn-ea"/>
              </a:rPr>
              <a:t>を</a:t>
            </a:r>
            <a:r>
              <a:rPr lang="ja-JP" altLang="en-US" sz="1600" dirty="0" smtClean="0">
                <a:latin typeface="+mn-ea"/>
              </a:rPr>
              <a:t>　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準備</a:t>
            </a:r>
            <a:r>
              <a:rPr lang="ja-JP" altLang="ja-JP" sz="1600" dirty="0" smtClean="0">
                <a:latin typeface="+mn-ea"/>
              </a:rPr>
              <a:t>しておいたらい</a:t>
            </a:r>
            <a:r>
              <a:rPr lang="ja-JP" altLang="en-US" sz="1600" dirty="0" smtClean="0">
                <a:latin typeface="+mn-ea"/>
              </a:rPr>
              <a:t>い</a:t>
            </a:r>
            <a:r>
              <a:rPr lang="ja-JP" altLang="ja-JP" sz="1600" dirty="0" smtClean="0">
                <a:latin typeface="+mn-ea"/>
              </a:rPr>
              <a:t>の？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　　このような、疑問についてわかりやすく</a:t>
            </a:r>
            <a:r>
              <a:rPr lang="ja-JP" altLang="en-US" sz="1600" dirty="0">
                <a:latin typeface="+mn-ea"/>
              </a:rPr>
              <a:t>お話</a:t>
            </a:r>
            <a:r>
              <a:rPr lang="ja-JP" altLang="en-US" sz="1600" dirty="0" smtClean="0">
                <a:latin typeface="+mn-ea"/>
              </a:rPr>
              <a:t>します</a:t>
            </a:r>
            <a:r>
              <a:rPr lang="ja-JP" altLang="en-US" sz="1600" dirty="0">
                <a:latin typeface="+mn-ea"/>
              </a:rPr>
              <a:t>。</a:t>
            </a:r>
            <a:endParaRPr lang="ja-JP" altLang="ja-JP" sz="1600" dirty="0">
              <a:latin typeface="+mn-ea"/>
            </a:endParaRPr>
          </a:p>
          <a:p>
            <a:r>
              <a:rPr kumimoji="1" lang="ja-JP" altLang="en-US" sz="1600" dirty="0" smtClean="0"/>
              <a:t>　</a:t>
            </a:r>
            <a:endParaRPr kumimoji="1" lang="en-US" altLang="ja-JP" sz="1600" dirty="0" smtClean="0"/>
          </a:p>
          <a:p>
            <a:endParaRPr lang="en-US" altLang="ja-JP" sz="1600" dirty="0"/>
          </a:p>
          <a:p>
            <a:endParaRPr kumimoji="1" lang="en-US" altLang="ja-JP" sz="1600" dirty="0" smtClean="0"/>
          </a:p>
          <a:p>
            <a:endParaRPr lang="en-US" altLang="ja-JP" dirty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8965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1105</TotalTime>
  <Words>65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トラベル</vt:lpstr>
      <vt:lpstr>　　　　　　　　　杏林大学 　　　　　がんと共にすこやかに生きる講演会シリーズ 　　　　安心して暮らすために 　　　　～在宅医療について知ろう～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がんと共にすこやかに生きる講演会シリーズ 知るは力なり！ 最新のがん化学療法</dc:title>
  <dc:creator>digestive-surg</dc:creator>
  <cp:lastModifiedBy>digestive-surg</cp:lastModifiedBy>
  <cp:revision>52</cp:revision>
  <cp:lastPrinted>2015-08-28T07:15:22Z</cp:lastPrinted>
  <dcterms:created xsi:type="dcterms:W3CDTF">2015-05-20T05:18:27Z</dcterms:created>
  <dcterms:modified xsi:type="dcterms:W3CDTF">2015-08-28T07:17:17Z</dcterms:modified>
</cp:coreProperties>
</file>