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245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r>
              <a:rPr lang="ja-JP" dirty="0"/>
              <a:t>収入</a:t>
            </a:r>
            <a:r>
              <a:rPr lang="ja-JP" altLang="en-US" dirty="0"/>
              <a:t>　</a:t>
            </a:r>
            <a:r>
              <a:rPr lang="en-US" altLang="ja-JP" dirty="0"/>
              <a:t>119,207</a:t>
            </a:r>
            <a:r>
              <a:rPr lang="ja-JP" altLang="en-US" dirty="0"/>
              <a:t>千円　</a:t>
            </a:r>
            <a:endParaRPr lang="ja-JP" dirty="0"/>
          </a:p>
        </c:rich>
      </c:tx>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収入</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C94-4435-A72E-3474C2BECE6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C94-4435-A72E-3474C2BECE6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C94-4435-A72E-3474C2BECE6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EC94-4435-A72E-3474C2BECE6B}"/>
              </c:ext>
            </c:extLst>
          </c:dPt>
          <c:dLbls>
            <c:dLbl>
              <c:idx val="0"/>
              <c:tx>
                <c:rich>
                  <a:bodyPr/>
                  <a:lstStyle/>
                  <a:p>
                    <a:r>
                      <a:rPr lang="en-US" altLang="ja-JP"/>
                      <a:t>76</a:t>
                    </a:r>
                    <a:r>
                      <a:rPr lang="ja-JP" altLang="en-US"/>
                      <a:t>％</a:t>
                    </a:r>
                    <a:endParaRPr lang="en-US" altLang="ja-JP"/>
                  </a:p>
                </c:rich>
              </c:tx>
              <c:dLblPos val="ct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C94-4435-A72E-3474C2BECE6B}"/>
                </c:ext>
              </c:extLst>
            </c:dLbl>
            <c:dLbl>
              <c:idx val="3"/>
              <c:tx>
                <c:rich>
                  <a:bodyPr/>
                  <a:lstStyle/>
                  <a:p>
                    <a:r>
                      <a:rPr lang="en-US" altLang="ja-JP"/>
                      <a:t>1</a:t>
                    </a:r>
                    <a:r>
                      <a:rPr lang="ja-JP" altLang="en-US"/>
                      <a:t>％</a:t>
                    </a:r>
                    <a:endParaRPr lang="en-US" altLang="ja-JP" dirty="0"/>
                  </a:p>
                </c:rich>
              </c:tx>
              <c:dLblPos val="ctr"/>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C94-4435-A72E-3474C2BECE6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000" b="1" i="0" u="none" strike="noStrike" kern="1200" baseline="0">
                    <a:solidFill>
                      <a:schemeClr val="lt1"/>
                    </a:solidFill>
                    <a:latin typeface="+mn-lt"/>
                    <a:ea typeface="+mn-ea"/>
                    <a:cs typeface="+mn-cs"/>
                  </a:defRPr>
                </a:pPr>
                <a:endParaRPr lang="ja-JP"/>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4"/>
                <c:pt idx="0">
                  <c:v>科学研究費助成事業（前年度からの繰越含）</c:v>
                </c:pt>
                <c:pt idx="1">
                  <c:v>厚生労働科学研究費</c:v>
                </c:pt>
                <c:pt idx="2">
                  <c:v>日本医療研究開発機構研究費</c:v>
                </c:pt>
                <c:pt idx="3">
                  <c:v>その他補助金</c:v>
                </c:pt>
              </c:strCache>
            </c:strRef>
          </c:cat>
          <c:val>
            <c:numRef>
              <c:f>Sheet1!$B$2:$B$5</c:f>
              <c:numCache>
                <c:formatCode>General</c:formatCode>
                <c:ptCount val="4"/>
                <c:pt idx="0">
                  <c:v>83080</c:v>
                </c:pt>
                <c:pt idx="1">
                  <c:v>10066</c:v>
                </c:pt>
                <c:pt idx="2">
                  <c:v>26061</c:v>
                </c:pt>
                <c:pt idx="3">
                  <c:v>0</c:v>
                </c:pt>
              </c:numCache>
            </c:numRef>
          </c:val>
          <c:extLst>
            <c:ext xmlns:c16="http://schemas.microsoft.com/office/drawing/2014/chart" uri="{C3380CC4-5D6E-409C-BE32-E72D297353CC}">
              <c16:uniqueId val="{00000008-EC94-4435-A72E-3474C2BECE6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n-lt"/>
                <a:ea typeface="+mn-ea"/>
                <a:cs typeface="+mn-cs"/>
              </a:defRPr>
            </a:pPr>
            <a:endParaRPr lang="ja-JP"/>
          </a:p>
        </c:txPr>
      </c:legendEntry>
      <c:layout>
        <c:manualLayout>
          <c:xMode val="edge"/>
          <c:yMode val="edge"/>
          <c:x val="0.64058325248834191"/>
          <c:y val="0.18477352830896138"/>
          <c:w val="0.33622833465809565"/>
          <c:h val="0.809400824896887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000" b="0" i="0" u="none" strike="noStrike" kern="1200" baseline="0">
              <a:solidFill>
                <a:schemeClr val="dk1">
                  <a:lumMod val="75000"/>
                  <a:lumOff val="25000"/>
                </a:schemeClr>
              </a:solidFill>
              <a:latin typeface="+mn-lt"/>
              <a:ea typeface="+mn-ea"/>
              <a:cs typeface="+mn-cs"/>
            </a:defRPr>
          </a:pPr>
          <a:endParaRPr lang="ja-JP"/>
        </a:p>
      </c:txPr>
    </c:legend>
    <c:plotVisOnly val="1"/>
    <c:dispBlanksAs val="gap"/>
    <c:showDLblsOverMax val="0"/>
  </c:chart>
  <c:spPr>
    <a:noFill/>
    <a:ln w="9525" cap="flat" cmpd="sng" algn="ctr">
      <a:solidFill>
        <a:schemeClr val="dk1">
          <a:lumMod val="25000"/>
          <a:lumOff val="75000"/>
        </a:schemeClr>
      </a:solidFill>
      <a:round/>
    </a:ln>
    <a:effectLst/>
  </c:spPr>
  <c:txPr>
    <a:bodyPr/>
    <a:lstStyle/>
    <a:p>
      <a:pPr>
        <a:defRPr sz="100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r>
              <a:rPr lang="ja-JP" altLang="en-US" dirty="0"/>
              <a:t>支出　 </a:t>
            </a:r>
            <a:r>
              <a:rPr lang="en-US" altLang="ja-JP" dirty="0"/>
              <a:t>119,207</a:t>
            </a:r>
            <a:r>
              <a:rPr lang="ja-JP" altLang="en-US" dirty="0"/>
              <a:t>千円</a:t>
            </a:r>
            <a:endParaRPr lang="ja-JP" dirty="0"/>
          </a:p>
        </c:rich>
      </c:tx>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支出</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646-4CE9-9CE0-504F8ECE0C2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646-4CE9-9CE0-504F8ECE0C2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646-4CE9-9CE0-504F8ECE0C2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646-4CE9-9CE0-504F8ECE0C2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000" b="1" i="0" u="none" strike="noStrike" kern="1200" baseline="0">
                    <a:solidFill>
                      <a:schemeClr val="lt1"/>
                    </a:solidFill>
                    <a:latin typeface="+mn-lt"/>
                    <a:ea typeface="+mn-ea"/>
                    <a:cs typeface="+mn-cs"/>
                  </a:defRPr>
                </a:pPr>
                <a:endParaRPr lang="ja-JP"/>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4"/>
                <c:pt idx="0">
                  <c:v>管理部門支出</c:v>
                </c:pt>
                <c:pt idx="1">
                  <c:v>研究施設の維持管理費</c:v>
                </c:pt>
                <c:pt idx="2">
                  <c:v>研究者の要望対応費</c:v>
                </c:pt>
                <c:pt idx="3">
                  <c:v>次年度繰越金</c:v>
                </c:pt>
              </c:strCache>
            </c:strRef>
          </c:cat>
          <c:val>
            <c:numRef>
              <c:f>Sheet1!$B$2:$B$5</c:f>
              <c:numCache>
                <c:formatCode>General</c:formatCode>
                <c:ptCount val="4"/>
                <c:pt idx="0">
                  <c:v>14677</c:v>
                </c:pt>
                <c:pt idx="1">
                  <c:v>42546</c:v>
                </c:pt>
                <c:pt idx="2">
                  <c:v>20969</c:v>
                </c:pt>
                <c:pt idx="3">
                  <c:v>41015</c:v>
                </c:pt>
              </c:numCache>
            </c:numRef>
          </c:val>
          <c:extLst>
            <c:ext xmlns:c16="http://schemas.microsoft.com/office/drawing/2014/chart" uri="{C3380CC4-5D6E-409C-BE32-E72D297353CC}">
              <c16:uniqueId val="{00000008-7646-4CE9-9CE0-504F8ECE0C2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n-lt"/>
                <a:ea typeface="+mn-ea"/>
                <a:cs typeface="+mn-cs"/>
              </a:defRPr>
            </a:pPr>
            <a:endParaRPr lang="ja-JP"/>
          </a:p>
        </c:txPr>
      </c:legendEntry>
      <c:layout>
        <c:manualLayout>
          <c:xMode val="edge"/>
          <c:yMode val="edge"/>
          <c:x val="0.64058325248834191"/>
          <c:y val="0.16572590926134234"/>
          <c:w val="0.33622833465809565"/>
          <c:h val="0.7998770153730783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000" b="0" i="0" u="none" strike="noStrike" kern="1200" baseline="0">
              <a:solidFill>
                <a:schemeClr val="dk1">
                  <a:lumMod val="75000"/>
                  <a:lumOff val="25000"/>
                </a:schemeClr>
              </a:solidFill>
              <a:latin typeface="+mn-lt"/>
              <a:ea typeface="+mn-ea"/>
              <a:cs typeface="+mn-cs"/>
            </a:defRPr>
          </a:pPr>
          <a:endParaRPr lang="ja-JP"/>
        </a:p>
      </c:txPr>
    </c:legend>
    <c:plotVisOnly val="1"/>
    <c:dispBlanksAs val="gap"/>
    <c:showDLblsOverMax val="0"/>
  </c:chart>
  <c:spPr>
    <a:noFill/>
    <a:ln w="9525" cap="flat" cmpd="sng" algn="ctr">
      <a:solidFill>
        <a:schemeClr val="dk1">
          <a:lumMod val="25000"/>
          <a:lumOff val="75000"/>
        </a:schemeClr>
      </a:solidFill>
      <a:round/>
    </a:ln>
    <a:effectLst/>
  </c:spPr>
  <c:txPr>
    <a:bodyPr/>
    <a:lstStyle/>
    <a:p>
      <a:pPr>
        <a:defRPr sz="10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125975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857277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214717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4344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83560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95295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414593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371648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13313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3318372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2E3F06-EF42-484F-B610-438D6A8D64A9}" type="datetimeFigureOut">
              <a:rPr kumimoji="1" lang="ja-JP" altLang="en-US" smtClean="0"/>
              <a:t>2022/6/15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1263137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82E3F06-EF42-484F-B610-438D6A8D64A9}" type="datetimeFigureOut">
              <a:rPr kumimoji="1" lang="ja-JP" altLang="en-US" smtClean="0"/>
              <a:t>2022/6/15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23499BE-41C9-4138-8626-1D88F1125BD6}" type="slidenum">
              <a:rPr kumimoji="1" lang="ja-JP" altLang="en-US" smtClean="0"/>
              <a:t>‹#›</a:t>
            </a:fld>
            <a:endParaRPr kumimoji="1" lang="ja-JP" altLang="en-US"/>
          </a:p>
        </p:txBody>
      </p:sp>
    </p:spTree>
    <p:extLst>
      <p:ext uri="{BB962C8B-B14F-4D97-AF65-F5344CB8AC3E}">
        <p14:creationId xmlns:p14="http://schemas.microsoft.com/office/powerpoint/2010/main" val="17201103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p:nvPr>
            <p:extLst>
              <p:ext uri="{D42A27DB-BD31-4B8C-83A1-F6EECF244321}">
                <p14:modId xmlns:p14="http://schemas.microsoft.com/office/powerpoint/2010/main" val="2785998592"/>
              </p:ext>
            </p:extLst>
          </p:nvPr>
        </p:nvGraphicFramePr>
        <p:xfrm>
          <a:off x="152400" y="1186903"/>
          <a:ext cx="3286124" cy="2667000"/>
        </p:xfrm>
        <a:graphic>
          <a:graphicData uri="http://schemas.openxmlformats.org/drawingml/2006/chart">
            <c:chart xmlns:c="http://schemas.openxmlformats.org/drawingml/2006/chart" xmlns:r="http://schemas.openxmlformats.org/officeDocument/2006/relationships" r:id="rId2"/>
          </a:graphicData>
        </a:graphic>
      </p:graphicFrame>
      <p:sp>
        <p:nvSpPr>
          <p:cNvPr id="8" name="正方形/長方形 7"/>
          <p:cNvSpPr/>
          <p:nvPr/>
        </p:nvSpPr>
        <p:spPr>
          <a:xfrm>
            <a:off x="152400" y="191185"/>
            <a:ext cx="6391275" cy="369332"/>
          </a:xfrm>
          <a:prstGeom prst="rect">
            <a:avLst/>
          </a:prstGeom>
        </p:spPr>
        <p:txBody>
          <a:bodyPr wrap="square">
            <a:spAutoFit/>
          </a:bodyPr>
          <a:lstStyle/>
          <a:p>
            <a:pPr algn="ctr"/>
            <a:r>
              <a:rPr lang="ja-JP" altLang="en-US" dirty="0"/>
              <a:t>令和３年度　競争的資金に係る間接経費執行実績報告</a:t>
            </a:r>
          </a:p>
        </p:txBody>
      </p:sp>
      <p:graphicFrame>
        <p:nvGraphicFramePr>
          <p:cNvPr id="10" name="グラフ 9"/>
          <p:cNvGraphicFramePr/>
          <p:nvPr>
            <p:extLst>
              <p:ext uri="{D42A27DB-BD31-4B8C-83A1-F6EECF244321}">
                <p14:modId xmlns:p14="http://schemas.microsoft.com/office/powerpoint/2010/main" val="2538459998"/>
              </p:ext>
            </p:extLst>
          </p:nvPr>
        </p:nvGraphicFramePr>
        <p:xfrm>
          <a:off x="3481388" y="1186903"/>
          <a:ext cx="3286124"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正方形/長方形 10"/>
          <p:cNvSpPr/>
          <p:nvPr/>
        </p:nvSpPr>
        <p:spPr>
          <a:xfrm>
            <a:off x="352424" y="742905"/>
            <a:ext cx="6191251" cy="261610"/>
          </a:xfrm>
          <a:prstGeom prst="rect">
            <a:avLst/>
          </a:prstGeom>
        </p:spPr>
        <p:txBody>
          <a:bodyPr wrap="square">
            <a:spAutoFit/>
          </a:bodyPr>
          <a:lstStyle/>
          <a:p>
            <a:r>
              <a:rPr lang="ja-JP" altLang="en-US" sz="1100" dirty="0"/>
              <a:t>令和</a:t>
            </a:r>
            <a:r>
              <a:rPr lang="en-US" altLang="ja-JP" sz="1100" dirty="0"/>
              <a:t>3</a:t>
            </a:r>
            <a:r>
              <a:rPr lang="ja-JP" altLang="en-US" sz="1100" dirty="0"/>
              <a:t>年度　競争的資金に係る間接経費執行実績報告について、以下の通りご報告いたします。</a:t>
            </a:r>
          </a:p>
        </p:txBody>
      </p:sp>
      <p:graphicFrame>
        <p:nvGraphicFramePr>
          <p:cNvPr id="15" name="表 14"/>
          <p:cNvGraphicFramePr>
            <a:graphicFrameLocks noGrp="1"/>
          </p:cNvGraphicFramePr>
          <p:nvPr>
            <p:extLst>
              <p:ext uri="{D42A27DB-BD31-4B8C-83A1-F6EECF244321}">
                <p14:modId xmlns:p14="http://schemas.microsoft.com/office/powerpoint/2010/main" val="1245506445"/>
              </p:ext>
            </p:extLst>
          </p:nvPr>
        </p:nvGraphicFramePr>
        <p:xfrm>
          <a:off x="152400" y="4036291"/>
          <a:ext cx="6615112" cy="1524000"/>
        </p:xfrm>
        <a:graphic>
          <a:graphicData uri="http://schemas.openxmlformats.org/drawingml/2006/table">
            <a:tbl>
              <a:tblPr firstRow="1" bandRow="1">
                <a:tableStyleId>{5C22544A-7EE6-4342-B048-85BDC9FD1C3A}</a:tableStyleId>
              </a:tblPr>
              <a:tblGrid>
                <a:gridCol w="1724025">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3805237">
                  <a:extLst>
                    <a:ext uri="{9D8B030D-6E8A-4147-A177-3AD203B41FA5}">
                      <a16:colId xmlns:a16="http://schemas.microsoft.com/office/drawing/2014/main" val="20002"/>
                    </a:ext>
                  </a:extLst>
                </a:gridCol>
              </a:tblGrid>
              <a:tr h="370840">
                <a:tc>
                  <a:txBody>
                    <a:bodyPr/>
                    <a:lstStyle/>
                    <a:p>
                      <a:pPr algn="ctr"/>
                      <a:r>
                        <a:rPr kumimoji="1" lang="ja-JP" altLang="en-US" sz="1050" dirty="0">
                          <a:latin typeface="+mn-ea"/>
                          <a:ea typeface="+mn-ea"/>
                        </a:rPr>
                        <a:t>支出内訳</a:t>
                      </a:r>
                    </a:p>
                  </a:txBody>
                  <a:tcPr/>
                </a:tc>
                <a:tc>
                  <a:txBody>
                    <a:bodyPr/>
                    <a:lstStyle/>
                    <a:p>
                      <a:pPr algn="ctr"/>
                      <a:r>
                        <a:rPr kumimoji="1" lang="ja-JP" altLang="en-US" sz="1050" dirty="0">
                          <a:latin typeface="+mn-ea"/>
                          <a:ea typeface="+mn-ea"/>
                        </a:rPr>
                        <a:t>金額（千円）</a:t>
                      </a:r>
                    </a:p>
                  </a:txBody>
                  <a:tcPr/>
                </a:tc>
                <a:tc>
                  <a:txBody>
                    <a:bodyPr/>
                    <a:lstStyle/>
                    <a:p>
                      <a:pPr algn="ctr"/>
                      <a:r>
                        <a:rPr kumimoji="1" lang="ja-JP" altLang="en-US" sz="1050" dirty="0">
                          <a:latin typeface="+mn-ea"/>
                          <a:ea typeface="+mn-ea"/>
                        </a:rPr>
                        <a:t>主な内容</a:t>
                      </a:r>
                    </a:p>
                  </a:txBody>
                  <a:tcPr/>
                </a:tc>
                <a:extLst>
                  <a:ext uri="{0D108BD9-81ED-4DB2-BD59-A6C34878D82A}">
                    <a16:rowId xmlns:a16="http://schemas.microsoft.com/office/drawing/2014/main" val="10000"/>
                  </a:ext>
                </a:extLst>
              </a:tr>
              <a:tr h="370840">
                <a:tc>
                  <a:txBody>
                    <a:bodyPr/>
                    <a:lstStyle/>
                    <a:p>
                      <a:r>
                        <a:rPr kumimoji="1" lang="ja-JP" altLang="en-US" sz="1050" dirty="0">
                          <a:latin typeface="+mn-ea"/>
                          <a:ea typeface="+mn-ea"/>
                        </a:rPr>
                        <a:t>管理部門支出</a:t>
                      </a:r>
                    </a:p>
                  </a:txBody>
                  <a:tcPr/>
                </a:tc>
                <a:tc>
                  <a:txBody>
                    <a:bodyPr/>
                    <a:lstStyle/>
                    <a:p>
                      <a:pPr algn="r"/>
                      <a:r>
                        <a:rPr kumimoji="1" lang="en-US" altLang="ja-JP" sz="1050" dirty="0">
                          <a:latin typeface="+mn-ea"/>
                          <a:ea typeface="+mn-ea"/>
                        </a:rPr>
                        <a:t>14,677</a:t>
                      </a:r>
                      <a:endParaRPr kumimoji="1" lang="ja-JP" altLang="en-US" sz="1050" dirty="0">
                        <a:latin typeface="+mn-ea"/>
                        <a:ea typeface="+mn-ea"/>
                      </a:endParaRPr>
                    </a:p>
                  </a:txBody>
                  <a:tcPr/>
                </a:tc>
                <a:tc>
                  <a:txBody>
                    <a:bodyPr/>
                    <a:lstStyle/>
                    <a:p>
                      <a:pPr algn="l"/>
                      <a:r>
                        <a:rPr kumimoji="1" lang="ja-JP" altLang="en-US" sz="1050" dirty="0">
                          <a:latin typeface="+mn-ea"/>
                          <a:ea typeface="+mn-ea"/>
                        </a:rPr>
                        <a:t>公的資金企画管理課 派遣職員人件費　など</a:t>
                      </a:r>
                    </a:p>
                  </a:txBody>
                  <a:tcPr/>
                </a:tc>
                <a:extLst>
                  <a:ext uri="{0D108BD9-81ED-4DB2-BD59-A6C34878D82A}">
                    <a16:rowId xmlns:a16="http://schemas.microsoft.com/office/drawing/2014/main" val="10001"/>
                  </a:ext>
                </a:extLst>
              </a:tr>
              <a:tr h="370840">
                <a:tc>
                  <a:txBody>
                    <a:bodyPr/>
                    <a:lstStyle/>
                    <a:p>
                      <a:r>
                        <a:rPr kumimoji="1" lang="ja-JP" altLang="en-US" sz="1050" dirty="0">
                          <a:latin typeface="+mn-ea"/>
                          <a:ea typeface="+mn-ea"/>
                        </a:rPr>
                        <a:t>研究施設の維持管理費</a:t>
                      </a:r>
                    </a:p>
                  </a:txBody>
                  <a:tcPr/>
                </a:tc>
                <a:tc>
                  <a:txBody>
                    <a:bodyPr/>
                    <a:lstStyle/>
                    <a:p>
                      <a:pPr algn="r"/>
                      <a:r>
                        <a:rPr kumimoji="1" lang="en-US" altLang="ja-JP" sz="1050" dirty="0">
                          <a:latin typeface="+mn-ea"/>
                          <a:ea typeface="+mn-ea"/>
                        </a:rPr>
                        <a:t>42,546</a:t>
                      </a:r>
                      <a:endParaRPr kumimoji="1" lang="ja-JP" altLang="en-US" sz="1050" dirty="0">
                        <a:latin typeface="+mn-ea"/>
                        <a:ea typeface="+mn-ea"/>
                      </a:endParaRPr>
                    </a:p>
                  </a:txBody>
                  <a:tcPr/>
                </a:tc>
                <a:tc>
                  <a:txBody>
                    <a:bodyPr/>
                    <a:lstStyle/>
                    <a:p>
                      <a:pPr algn="l"/>
                      <a:r>
                        <a:rPr kumimoji="1" lang="ja-JP" altLang="en-US" sz="1050" dirty="0">
                          <a:latin typeface="+mn-ea"/>
                          <a:ea typeface="+mn-ea"/>
                        </a:rPr>
                        <a:t>実験動物施設・蛋白質核酸解析部門人件費、図書館電子ジャーナル費用（一部）、大判プリンターサービス消耗品</a:t>
                      </a:r>
                      <a:r>
                        <a:rPr kumimoji="1" lang="ja-JP" altLang="en-US" sz="1050" baseline="0" dirty="0">
                          <a:latin typeface="+mn-ea"/>
                          <a:ea typeface="+mn-ea"/>
                        </a:rPr>
                        <a:t> </a:t>
                      </a:r>
                      <a:r>
                        <a:rPr kumimoji="1" lang="ja-JP" altLang="en-US" sz="1050" dirty="0">
                          <a:latin typeface="+mn-ea"/>
                          <a:ea typeface="+mn-ea"/>
                        </a:rPr>
                        <a:t>など</a:t>
                      </a:r>
                    </a:p>
                  </a:txBody>
                  <a:tcPr/>
                </a:tc>
                <a:extLst>
                  <a:ext uri="{0D108BD9-81ED-4DB2-BD59-A6C34878D82A}">
                    <a16:rowId xmlns:a16="http://schemas.microsoft.com/office/drawing/2014/main" val="10002"/>
                  </a:ext>
                </a:extLst>
              </a:tr>
              <a:tr h="370840">
                <a:tc>
                  <a:txBody>
                    <a:bodyPr/>
                    <a:lstStyle/>
                    <a:p>
                      <a:r>
                        <a:rPr kumimoji="1" lang="ja-JP" altLang="en-US" sz="1050" dirty="0">
                          <a:latin typeface="+mn-ea"/>
                          <a:ea typeface="+mn-ea"/>
                        </a:rPr>
                        <a:t>研究者の要望対応費</a:t>
                      </a:r>
                    </a:p>
                  </a:txBody>
                  <a:tcPr/>
                </a:tc>
                <a:tc>
                  <a:txBody>
                    <a:bodyPr/>
                    <a:lstStyle/>
                    <a:p>
                      <a:pPr algn="r"/>
                      <a:r>
                        <a:rPr kumimoji="1" lang="en-US" altLang="ja-JP" sz="1050" dirty="0">
                          <a:latin typeface="+mn-ea"/>
                          <a:ea typeface="+mn-ea"/>
                        </a:rPr>
                        <a:t>20,969</a:t>
                      </a:r>
                      <a:endParaRPr kumimoji="1" lang="ja-JP" altLang="en-US" sz="1050" dirty="0">
                        <a:latin typeface="+mn-ea"/>
                        <a:ea typeface="+mn-ea"/>
                      </a:endParaRPr>
                    </a:p>
                  </a:txBody>
                  <a:tcPr/>
                </a:tc>
                <a:tc>
                  <a:txBody>
                    <a:bodyPr/>
                    <a:lstStyle/>
                    <a:p>
                      <a:pPr algn="l"/>
                      <a:r>
                        <a:rPr kumimoji="1" lang="ja-JP" altLang="en-US" sz="1050" dirty="0">
                          <a:latin typeface="+mn-ea"/>
                          <a:ea typeface="+mn-ea"/>
                        </a:rPr>
                        <a:t>共同利用機器室、共同利用培養室への研究機器導入　など</a:t>
                      </a:r>
                    </a:p>
                  </a:txBody>
                  <a:tcPr/>
                </a:tc>
                <a:extLst>
                  <a:ext uri="{0D108BD9-81ED-4DB2-BD59-A6C34878D82A}">
                    <a16:rowId xmlns:a16="http://schemas.microsoft.com/office/drawing/2014/main" val="10003"/>
                  </a:ext>
                </a:extLst>
              </a:tr>
            </a:tbl>
          </a:graphicData>
        </a:graphic>
      </p:graphicFrame>
      <p:sp>
        <p:nvSpPr>
          <p:cNvPr id="17" name="正方形/長方形 16"/>
          <p:cNvSpPr/>
          <p:nvPr/>
        </p:nvSpPr>
        <p:spPr>
          <a:xfrm>
            <a:off x="109537" y="5742679"/>
            <a:ext cx="3429000" cy="338554"/>
          </a:xfrm>
          <a:prstGeom prst="rect">
            <a:avLst/>
          </a:prstGeom>
        </p:spPr>
        <p:txBody>
          <a:bodyPr>
            <a:spAutoFit/>
          </a:bodyPr>
          <a:lstStyle/>
          <a:p>
            <a:pPr algn="ctr"/>
            <a:r>
              <a:rPr lang="ja-JP" altLang="en-US" sz="1600" dirty="0"/>
              <a:t>間接経費での導入事例①</a:t>
            </a:r>
          </a:p>
        </p:txBody>
      </p:sp>
      <p:sp>
        <p:nvSpPr>
          <p:cNvPr id="18" name="角丸四角形 17"/>
          <p:cNvSpPr/>
          <p:nvPr/>
        </p:nvSpPr>
        <p:spPr>
          <a:xfrm>
            <a:off x="123825" y="5742679"/>
            <a:ext cx="3286124" cy="297853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6200" y="8841130"/>
            <a:ext cx="6705600" cy="261610"/>
          </a:xfrm>
          <a:prstGeom prst="rect">
            <a:avLst/>
          </a:prstGeom>
        </p:spPr>
        <p:txBody>
          <a:bodyPr wrap="square">
            <a:spAutoFit/>
          </a:bodyPr>
          <a:lstStyle/>
          <a:p>
            <a:r>
              <a:rPr lang="ja-JP" altLang="en-US" sz="1100" dirty="0"/>
              <a:t>発行元：研究推進センター、公的資金企画管理課　　</a:t>
            </a:r>
            <a:r>
              <a:rPr lang="en-US" altLang="ja-JP" sz="1100" dirty="0"/>
              <a:t>E-mail</a:t>
            </a:r>
            <a:r>
              <a:rPr lang="ja-JP" altLang="en-US" sz="1100" dirty="0"/>
              <a:t>：</a:t>
            </a:r>
            <a:r>
              <a:rPr lang="en-US" altLang="ja-JP" sz="1100" dirty="0"/>
              <a:t>kenkyushien@ks.kyorin-u.ac.jp</a:t>
            </a:r>
            <a:endParaRPr lang="ja-JP" altLang="en-US" sz="1100" dirty="0"/>
          </a:p>
        </p:txBody>
      </p:sp>
      <p:sp>
        <p:nvSpPr>
          <p:cNvPr id="24" name="正方形/長方形 23"/>
          <p:cNvSpPr/>
          <p:nvPr/>
        </p:nvSpPr>
        <p:spPr>
          <a:xfrm>
            <a:off x="3424237" y="5742679"/>
            <a:ext cx="3429000" cy="338554"/>
          </a:xfrm>
          <a:prstGeom prst="rect">
            <a:avLst/>
          </a:prstGeom>
        </p:spPr>
        <p:txBody>
          <a:bodyPr>
            <a:spAutoFit/>
          </a:bodyPr>
          <a:lstStyle/>
          <a:p>
            <a:pPr algn="ctr"/>
            <a:r>
              <a:rPr lang="ja-JP" altLang="en-US" sz="1600" dirty="0"/>
              <a:t>間接経費での導入事例②</a:t>
            </a:r>
          </a:p>
        </p:txBody>
      </p:sp>
      <p:sp>
        <p:nvSpPr>
          <p:cNvPr id="3" name="正方形/長方形 2"/>
          <p:cNvSpPr/>
          <p:nvPr/>
        </p:nvSpPr>
        <p:spPr>
          <a:xfrm>
            <a:off x="244723" y="6081792"/>
            <a:ext cx="3013979" cy="446276"/>
          </a:xfrm>
          <a:prstGeom prst="rect">
            <a:avLst/>
          </a:prstGeom>
        </p:spPr>
        <p:txBody>
          <a:bodyPr wrap="square">
            <a:spAutoFit/>
          </a:bodyPr>
          <a:lstStyle/>
          <a:p>
            <a:pPr algn="ctr"/>
            <a:r>
              <a:rPr lang="ja-JP" altLang="en-US" sz="1400" dirty="0"/>
              <a:t>超音波ホモジナイザー</a:t>
            </a:r>
            <a:endParaRPr lang="en-US" altLang="ja-JP" sz="1400" dirty="0"/>
          </a:p>
          <a:p>
            <a:pPr algn="ctr"/>
            <a:r>
              <a:rPr lang="en-US" altLang="ja-JP" sz="900" dirty="0"/>
              <a:t>Branson </a:t>
            </a:r>
            <a:r>
              <a:rPr lang="ja-JP" altLang="en-US" sz="900" dirty="0"/>
              <a:t>デジタル </a:t>
            </a:r>
            <a:r>
              <a:rPr lang="en-US" altLang="ja-JP" sz="900" dirty="0" err="1"/>
              <a:t>Sonifier</a:t>
            </a:r>
            <a:r>
              <a:rPr lang="en-US" altLang="ja-JP" sz="900" dirty="0"/>
              <a:t> SFX 250</a:t>
            </a:r>
            <a:endParaRPr lang="ja-JP" altLang="en-US" sz="900" dirty="0"/>
          </a:p>
        </p:txBody>
      </p:sp>
      <p:sp>
        <p:nvSpPr>
          <p:cNvPr id="27" name="正方形/長方形 26"/>
          <p:cNvSpPr/>
          <p:nvPr/>
        </p:nvSpPr>
        <p:spPr>
          <a:xfrm>
            <a:off x="141473" y="6554548"/>
            <a:ext cx="3325627" cy="769441"/>
          </a:xfrm>
          <a:prstGeom prst="rect">
            <a:avLst/>
          </a:prstGeom>
        </p:spPr>
        <p:txBody>
          <a:bodyPr wrap="square">
            <a:spAutoFit/>
          </a:bodyPr>
          <a:lstStyle/>
          <a:p>
            <a:r>
              <a:rPr lang="ja-JP" altLang="en-US" sz="1100" dirty="0"/>
              <a:t>細胞や</a:t>
            </a:r>
            <a:r>
              <a:rPr lang="en-US" altLang="ja-JP" sz="1100" dirty="0"/>
              <a:t>DNA</a:t>
            </a:r>
            <a:r>
              <a:rPr lang="ja-JP" altLang="en-US" sz="1100" dirty="0"/>
              <a:t>破壊を行い、分子生物学実験のためのサンプル作成を行うことが出来ます。広範囲の液体検体処理（均質化、乳化、反応促進、分散、混合、脱泡など）多目的に使用できる実験装置です。</a:t>
            </a:r>
          </a:p>
        </p:txBody>
      </p:sp>
      <p:sp>
        <p:nvSpPr>
          <p:cNvPr id="9" name="正方形/長方形 8"/>
          <p:cNvSpPr/>
          <p:nvPr/>
        </p:nvSpPr>
        <p:spPr>
          <a:xfrm>
            <a:off x="170677" y="7311014"/>
            <a:ext cx="3195542" cy="1046440"/>
          </a:xfrm>
          <a:prstGeom prst="rect">
            <a:avLst/>
          </a:prstGeom>
        </p:spPr>
        <p:txBody>
          <a:bodyPr wrap="square">
            <a:spAutoFit/>
          </a:bodyPr>
          <a:lstStyle/>
          <a:p>
            <a:endParaRPr lang="en-US" altLang="ja-JP" dirty="0">
              <a:latin typeface="+mj-ea"/>
              <a:ea typeface="+mj-ea"/>
            </a:endParaRPr>
          </a:p>
          <a:p>
            <a:r>
              <a:rPr lang="ja-JP" altLang="en-US" sz="1100" dirty="0">
                <a:latin typeface="+mj-ea"/>
                <a:ea typeface="+mj-ea"/>
              </a:rPr>
              <a:t>利用希望者は三鷹キャンパス</a:t>
            </a:r>
            <a:endParaRPr lang="en-US" altLang="ja-JP" sz="1100" dirty="0">
              <a:latin typeface="+mj-ea"/>
              <a:ea typeface="+mj-ea"/>
            </a:endParaRPr>
          </a:p>
          <a:p>
            <a:r>
              <a:rPr lang="ja-JP" altLang="en-US" sz="1100" dirty="0">
                <a:latin typeface="+mj-ea"/>
                <a:ea typeface="+mj-ea"/>
              </a:rPr>
              <a:t>生体機能実験部門　内線：</a:t>
            </a:r>
            <a:r>
              <a:rPr lang="en-US" altLang="ja-JP" sz="1100" dirty="0">
                <a:latin typeface="+mj-ea"/>
                <a:ea typeface="+mj-ea"/>
              </a:rPr>
              <a:t>7823</a:t>
            </a:r>
          </a:p>
          <a:p>
            <a:r>
              <a:rPr lang="ja-JP" altLang="en-US" sz="1100" dirty="0">
                <a:latin typeface="+mj-ea"/>
                <a:ea typeface="+mj-ea"/>
              </a:rPr>
              <a:t>（井の頭からは</a:t>
            </a:r>
            <a:r>
              <a:rPr lang="en-US" altLang="ja-JP" sz="1100" dirty="0">
                <a:latin typeface="+mj-ea"/>
                <a:ea typeface="+mj-ea"/>
              </a:rPr>
              <a:t>997823</a:t>
            </a:r>
            <a:r>
              <a:rPr lang="ja-JP" altLang="en-US" sz="1100" dirty="0">
                <a:latin typeface="+mj-ea"/>
                <a:ea typeface="+mj-ea"/>
              </a:rPr>
              <a:t>）岡田さん</a:t>
            </a:r>
            <a:endParaRPr lang="en-US" altLang="ja-JP" sz="1100" dirty="0">
              <a:latin typeface="+mj-ea"/>
              <a:ea typeface="+mj-ea"/>
            </a:endParaRPr>
          </a:p>
          <a:p>
            <a:r>
              <a:rPr lang="ja-JP" altLang="en-US" sz="1100" dirty="0">
                <a:latin typeface="+mj-ea"/>
                <a:ea typeface="+mj-ea"/>
              </a:rPr>
              <a:t>へお問合せ下さい。</a:t>
            </a:r>
            <a:endParaRPr lang="en-US" altLang="ja-JP" sz="1100" dirty="0">
              <a:latin typeface="+mj-ea"/>
              <a:ea typeface="+mj-ea"/>
            </a:endParaRPr>
          </a:p>
        </p:txBody>
      </p:sp>
      <p:sp>
        <p:nvSpPr>
          <p:cNvPr id="23" name="正方形/長方形 22">
            <a:extLst>
              <a:ext uri="{FF2B5EF4-FFF2-40B4-BE49-F238E27FC236}">
                <a16:creationId xmlns:a16="http://schemas.microsoft.com/office/drawing/2014/main" id="{373018E9-BF40-4467-87E3-DF2256F54A46}"/>
              </a:ext>
            </a:extLst>
          </p:cNvPr>
          <p:cNvSpPr/>
          <p:nvPr/>
        </p:nvSpPr>
        <p:spPr>
          <a:xfrm>
            <a:off x="3587998" y="6090758"/>
            <a:ext cx="3025279" cy="446276"/>
          </a:xfrm>
          <a:prstGeom prst="rect">
            <a:avLst/>
          </a:prstGeom>
        </p:spPr>
        <p:txBody>
          <a:bodyPr wrap="square">
            <a:spAutoFit/>
          </a:bodyPr>
          <a:lstStyle/>
          <a:p>
            <a:pPr algn="ctr"/>
            <a:r>
              <a:rPr lang="ja-JP" altLang="en-US" sz="1400" dirty="0"/>
              <a:t>マルチモードマイクロプレートリーダー</a:t>
            </a:r>
            <a:endParaRPr lang="en-US" altLang="ja-JP" sz="1400" dirty="0"/>
          </a:p>
          <a:p>
            <a:pPr algn="ctr"/>
            <a:r>
              <a:rPr lang="en-US" altLang="ja-JP" sz="900" dirty="0" err="1"/>
              <a:t>Varioskan</a:t>
            </a:r>
            <a:r>
              <a:rPr lang="en-US" altLang="ja-JP" sz="900" dirty="0"/>
              <a:t> LUX</a:t>
            </a:r>
            <a:endParaRPr lang="ja-JP" altLang="en-US" sz="900" dirty="0"/>
          </a:p>
        </p:txBody>
      </p:sp>
      <p:sp>
        <p:nvSpPr>
          <p:cNvPr id="20" name="角丸四角形 19"/>
          <p:cNvSpPr/>
          <p:nvPr/>
        </p:nvSpPr>
        <p:spPr>
          <a:xfrm>
            <a:off x="3481388" y="5752204"/>
            <a:ext cx="3286124" cy="2978530"/>
          </a:xfrm>
          <a:prstGeom prst="roundRect">
            <a:avLst/>
          </a:prstGeom>
          <a:no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E73F43F8-5CA5-482B-9C09-68BCD90DD5CA}"/>
              </a:ext>
            </a:extLst>
          </p:cNvPr>
          <p:cNvSpPr/>
          <p:nvPr/>
        </p:nvSpPr>
        <p:spPr>
          <a:xfrm>
            <a:off x="3743323" y="8468546"/>
            <a:ext cx="2487707" cy="215444"/>
          </a:xfrm>
          <a:prstGeom prst="rect">
            <a:avLst/>
          </a:prstGeom>
        </p:spPr>
        <p:txBody>
          <a:bodyPr wrap="square">
            <a:spAutoFit/>
          </a:bodyPr>
          <a:lstStyle/>
          <a:p>
            <a:r>
              <a:rPr lang="ja-JP" altLang="en-US" sz="800" dirty="0"/>
              <a:t>出典：</a:t>
            </a:r>
          </a:p>
        </p:txBody>
      </p:sp>
      <p:sp>
        <p:nvSpPr>
          <p:cNvPr id="4" name="正方形/長方形 3">
            <a:extLst>
              <a:ext uri="{FF2B5EF4-FFF2-40B4-BE49-F238E27FC236}">
                <a16:creationId xmlns:a16="http://schemas.microsoft.com/office/drawing/2014/main" id="{5E12099A-6698-42EA-B5E7-7A6990C0C804}"/>
              </a:ext>
            </a:extLst>
          </p:cNvPr>
          <p:cNvSpPr/>
          <p:nvPr/>
        </p:nvSpPr>
        <p:spPr>
          <a:xfrm>
            <a:off x="4005160" y="8473099"/>
            <a:ext cx="3429000" cy="215444"/>
          </a:xfrm>
          <a:prstGeom prst="rect">
            <a:avLst/>
          </a:prstGeom>
        </p:spPr>
        <p:txBody>
          <a:bodyPr>
            <a:spAutoFit/>
          </a:bodyPr>
          <a:lstStyle/>
          <a:p>
            <a:r>
              <a:rPr lang="en-US" altLang="ja-JP" sz="800" dirty="0"/>
              <a:t>https://www.thermofisher.com/jp/ja/home.html</a:t>
            </a:r>
            <a:endParaRPr lang="ja-JP" altLang="en-US" sz="800" dirty="0"/>
          </a:p>
        </p:txBody>
      </p:sp>
      <p:pic>
        <p:nvPicPr>
          <p:cNvPr id="6" name="図 5">
            <a:extLst>
              <a:ext uri="{FF2B5EF4-FFF2-40B4-BE49-F238E27FC236}">
                <a16:creationId xmlns:a16="http://schemas.microsoft.com/office/drawing/2014/main" id="{6B7C2D9F-90D2-4B2F-918C-BA82CEC04A5A}"/>
              </a:ext>
            </a:extLst>
          </p:cNvPr>
          <p:cNvPicPr>
            <a:picLocks noChangeAspect="1"/>
          </p:cNvPicPr>
          <p:nvPr/>
        </p:nvPicPr>
        <p:blipFill>
          <a:blip r:embed="rId4"/>
          <a:stretch>
            <a:fillRect/>
          </a:stretch>
        </p:blipFill>
        <p:spPr>
          <a:xfrm>
            <a:off x="2361086" y="7491965"/>
            <a:ext cx="975885" cy="975885"/>
          </a:xfrm>
          <a:prstGeom prst="rect">
            <a:avLst/>
          </a:prstGeom>
        </p:spPr>
      </p:pic>
      <p:sp>
        <p:nvSpPr>
          <p:cNvPr id="14" name="正方形/長方形 13">
            <a:extLst>
              <a:ext uri="{FF2B5EF4-FFF2-40B4-BE49-F238E27FC236}">
                <a16:creationId xmlns:a16="http://schemas.microsoft.com/office/drawing/2014/main" id="{B34E9F66-D0BA-401A-BE82-24D7EA585088}"/>
              </a:ext>
            </a:extLst>
          </p:cNvPr>
          <p:cNvSpPr/>
          <p:nvPr/>
        </p:nvSpPr>
        <p:spPr>
          <a:xfrm>
            <a:off x="545281" y="8460072"/>
            <a:ext cx="1648208" cy="215444"/>
          </a:xfrm>
          <a:prstGeom prst="rect">
            <a:avLst/>
          </a:prstGeom>
        </p:spPr>
        <p:txBody>
          <a:bodyPr wrap="none">
            <a:spAutoFit/>
          </a:bodyPr>
          <a:lstStyle/>
          <a:p>
            <a:r>
              <a:rPr lang="ja-JP" altLang="en-US" sz="800" dirty="0"/>
              <a:t>出典：</a:t>
            </a:r>
            <a:r>
              <a:rPr lang="en-US" altLang="ja-JP" sz="800" dirty="0"/>
              <a:t>https://www.emerson.co.jp/</a:t>
            </a:r>
            <a:endParaRPr lang="ja-JP" altLang="en-US" sz="800" dirty="0"/>
          </a:p>
        </p:txBody>
      </p:sp>
      <p:sp>
        <p:nvSpPr>
          <p:cNvPr id="25" name="正方形/長方形 24">
            <a:extLst>
              <a:ext uri="{FF2B5EF4-FFF2-40B4-BE49-F238E27FC236}">
                <a16:creationId xmlns:a16="http://schemas.microsoft.com/office/drawing/2014/main" id="{F1100038-C393-4035-BE6C-931A3E6ACCEA}"/>
              </a:ext>
            </a:extLst>
          </p:cNvPr>
          <p:cNvSpPr/>
          <p:nvPr/>
        </p:nvSpPr>
        <p:spPr>
          <a:xfrm>
            <a:off x="3560808" y="6535887"/>
            <a:ext cx="3264695" cy="2123658"/>
          </a:xfrm>
          <a:prstGeom prst="rect">
            <a:avLst/>
          </a:prstGeom>
        </p:spPr>
        <p:txBody>
          <a:bodyPr wrap="square">
            <a:spAutoFit/>
          </a:bodyPr>
          <a:lstStyle/>
          <a:p>
            <a:r>
              <a:rPr lang="ja-JP" altLang="en-US" sz="1100" dirty="0"/>
              <a:t>マイクロプレートに入れた多数のサンプル（主として液体）の光学的性質を測定する装置で、発光・蛍光・吸光測定に対応しています。自動ダイナミックレンジ選択機能が付いており、各ウェルのシグナル強度に基づいて最適な測定範囲を自動的に選択します。</a:t>
            </a:r>
            <a:endParaRPr lang="en-US" altLang="ja-JP" sz="1100" dirty="0"/>
          </a:p>
          <a:p>
            <a:endParaRPr lang="en-US" altLang="ja-JP" sz="1100" dirty="0"/>
          </a:p>
          <a:p>
            <a:r>
              <a:rPr lang="ja-JP" altLang="en-US" sz="1100" dirty="0"/>
              <a:t>利用希望者は三鷹キャンパス</a:t>
            </a:r>
            <a:endParaRPr lang="en-US" altLang="ja-JP" sz="1100" dirty="0"/>
          </a:p>
          <a:p>
            <a:r>
              <a:rPr lang="ja-JP" altLang="en-US" sz="1100" dirty="0"/>
              <a:t>蛋白質核酸解析部門 内線：</a:t>
            </a:r>
            <a:endParaRPr lang="en-US" altLang="ja-JP" sz="1100" dirty="0"/>
          </a:p>
          <a:p>
            <a:r>
              <a:rPr lang="en-US" altLang="ja-JP" sz="1100" dirty="0"/>
              <a:t>4533</a:t>
            </a:r>
            <a:r>
              <a:rPr lang="ja-JP" altLang="en-US" sz="1100" dirty="0"/>
              <a:t>（井の頭キャンパスから</a:t>
            </a:r>
            <a:endParaRPr lang="en-US" altLang="ja-JP" sz="1100" dirty="0"/>
          </a:p>
          <a:p>
            <a:r>
              <a:rPr lang="ja-JP" altLang="en-US" sz="1100" dirty="0"/>
              <a:t>は</a:t>
            </a:r>
            <a:r>
              <a:rPr lang="en-US" altLang="ja-JP" sz="1100" dirty="0"/>
              <a:t>994533</a:t>
            </a:r>
            <a:r>
              <a:rPr lang="ja-JP" altLang="en-US" sz="1100" dirty="0"/>
              <a:t>） 野崎さん へ</a:t>
            </a:r>
            <a:endParaRPr lang="en-US" altLang="ja-JP" sz="1100" dirty="0"/>
          </a:p>
          <a:p>
            <a:r>
              <a:rPr lang="ja-JP" altLang="en-US" sz="1100" dirty="0"/>
              <a:t>お問合せ下さい。</a:t>
            </a:r>
            <a:br>
              <a:rPr lang="ja-JP" altLang="en-US" sz="1100" dirty="0"/>
            </a:br>
            <a:endParaRPr lang="en-US" altLang="ja-JP" sz="1100" dirty="0"/>
          </a:p>
        </p:txBody>
      </p:sp>
      <p:pic>
        <p:nvPicPr>
          <p:cNvPr id="26" name="図 25">
            <a:extLst>
              <a:ext uri="{FF2B5EF4-FFF2-40B4-BE49-F238E27FC236}">
                <a16:creationId xmlns:a16="http://schemas.microsoft.com/office/drawing/2014/main" id="{F54B01AA-332C-42B1-915D-4F6F4701F98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29999" y="7436731"/>
            <a:ext cx="1066555" cy="1066555"/>
          </a:xfrm>
          <a:prstGeom prst="rect">
            <a:avLst/>
          </a:prstGeom>
        </p:spPr>
      </p:pic>
    </p:spTree>
    <p:extLst>
      <p:ext uri="{BB962C8B-B14F-4D97-AF65-F5344CB8AC3E}">
        <p14:creationId xmlns:p14="http://schemas.microsoft.com/office/powerpoint/2010/main" val="3785195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495</TotalTime>
  <Words>349</Words>
  <Application>Microsoft Office PowerPoint</Application>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koutekishikin</dc:creator>
  <cp:lastModifiedBy>高木寛朗</cp:lastModifiedBy>
  <cp:revision>55</cp:revision>
  <dcterms:created xsi:type="dcterms:W3CDTF">2018-06-13T06:40:45Z</dcterms:created>
  <dcterms:modified xsi:type="dcterms:W3CDTF">2022-06-15T05:01:35Z</dcterms:modified>
</cp:coreProperties>
</file>